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70"/>
  </p:sldMasterIdLst>
  <p:notesMasterIdLst>
    <p:notesMasterId r:id="rId101"/>
  </p:notesMasterIdLst>
  <p:handoutMasterIdLst>
    <p:handoutMasterId r:id="rId102"/>
  </p:handoutMasterIdLst>
  <p:sldIdLst>
    <p:sldId id="588" r:id="rId71"/>
    <p:sldId id="646" r:id="rId72"/>
    <p:sldId id="592" r:id="rId73"/>
    <p:sldId id="605" r:id="rId74"/>
    <p:sldId id="634" r:id="rId75"/>
    <p:sldId id="635" r:id="rId76"/>
    <p:sldId id="650" r:id="rId77"/>
    <p:sldId id="603" r:id="rId78"/>
    <p:sldId id="595" r:id="rId79"/>
    <p:sldId id="610" r:id="rId80"/>
    <p:sldId id="638" r:id="rId81"/>
    <p:sldId id="614" r:id="rId82"/>
    <p:sldId id="625" r:id="rId83"/>
    <p:sldId id="648" r:id="rId84"/>
    <p:sldId id="626" r:id="rId85"/>
    <p:sldId id="623" r:id="rId86"/>
    <p:sldId id="596" r:id="rId87"/>
    <p:sldId id="620" r:id="rId88"/>
    <p:sldId id="653" r:id="rId89"/>
    <p:sldId id="652" r:id="rId90"/>
    <p:sldId id="624" r:id="rId91"/>
    <p:sldId id="645" r:id="rId92"/>
    <p:sldId id="627" r:id="rId93"/>
    <p:sldId id="628" r:id="rId94"/>
    <p:sldId id="641" r:id="rId95"/>
    <p:sldId id="640" r:id="rId96"/>
    <p:sldId id="642" r:id="rId97"/>
    <p:sldId id="643" r:id="rId98"/>
    <p:sldId id="644" r:id="rId99"/>
    <p:sldId id="597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6BC1"/>
    <a:srgbClr val="4D857C"/>
    <a:srgbClr val="BA4A6D"/>
    <a:srgbClr val="C4613A"/>
    <a:srgbClr val="000000"/>
    <a:srgbClr val="418351"/>
    <a:srgbClr val="FFFFFF"/>
    <a:srgbClr val="F4FCF5"/>
    <a:srgbClr val="7BDBF4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3" autoAdjust="0"/>
    <p:restoredTop sz="79496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56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3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4.xml"/><Relationship Id="rId89" Type="http://schemas.openxmlformats.org/officeDocument/2006/relationships/slide" Target="slides/slide19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20.xml"/><Relationship Id="rId95" Type="http://schemas.openxmlformats.org/officeDocument/2006/relationships/slide" Target="slides/slide2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80" Type="http://schemas.openxmlformats.org/officeDocument/2006/relationships/slide" Target="slides/slide10.xml"/><Relationship Id="rId85" Type="http://schemas.openxmlformats.org/officeDocument/2006/relationships/slide" Target="slides/slide1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1.xml"/><Relationship Id="rId75" Type="http://schemas.openxmlformats.org/officeDocument/2006/relationships/slide" Target="slides/slide5.xml"/><Relationship Id="rId83" Type="http://schemas.openxmlformats.org/officeDocument/2006/relationships/slide" Target="slides/slide13.xml"/><Relationship Id="rId88" Type="http://schemas.openxmlformats.org/officeDocument/2006/relationships/slide" Target="slides/slide18.xml"/><Relationship Id="rId91" Type="http://schemas.openxmlformats.org/officeDocument/2006/relationships/slide" Target="slides/slide21.xml"/><Relationship Id="rId96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81" Type="http://schemas.openxmlformats.org/officeDocument/2006/relationships/slide" Target="slides/slide11.xml"/><Relationship Id="rId86" Type="http://schemas.openxmlformats.org/officeDocument/2006/relationships/slide" Target="slides/slide16.xml"/><Relationship Id="rId94" Type="http://schemas.openxmlformats.org/officeDocument/2006/relationships/slide" Target="slides/slide24.xml"/><Relationship Id="rId99" Type="http://schemas.openxmlformats.org/officeDocument/2006/relationships/slide" Target="slides/slide29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6.xml"/><Relationship Id="rId97" Type="http://schemas.openxmlformats.org/officeDocument/2006/relationships/slide" Target="slides/slide27.xml"/><Relationship Id="rId104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92" Type="http://schemas.openxmlformats.org/officeDocument/2006/relationships/slide" Target="slides/slide2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7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7.xml"/><Relationship Id="rId100" Type="http://schemas.openxmlformats.org/officeDocument/2006/relationships/slide" Target="slides/slide30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93" Type="http://schemas.openxmlformats.org/officeDocument/2006/relationships/slide" Target="slides/slide23.xml"/><Relationship Id="rId98" Type="http://schemas.openxmlformats.org/officeDocument/2006/relationships/slide" Target="slides/slide28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5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11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411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6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53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0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14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41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3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what we will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99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sure if this slide is worth it. We present ourselves anyway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36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19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25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83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83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5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69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692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44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58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561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3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– why are they here</a:t>
            </a:r>
          </a:p>
          <a:p>
            <a:endParaRPr lang="en-US" dirty="0"/>
          </a:p>
          <a:p>
            <a:r>
              <a:rPr lang="en-US" dirty="0"/>
              <a:t>They’ll learn how to visualize data like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511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what we will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8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what we will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972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what we will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approach for learning how to visualize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8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8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3/12/18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3/12/18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3/12/18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FEA53F-C39F-0548-BFD2-AD71E2DB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" y="0"/>
            <a:ext cx="12188951" cy="68591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950059" y="3433536"/>
            <a:ext cx="6766586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3D 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09532" y="4462236"/>
            <a:ext cx="6773434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>
                <a:cs typeface="Avenir LT Std 65 Medium" charset="0"/>
              </a:rPr>
              <a:t>Raluca Nicola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751277" y="572078"/>
            <a:ext cx="1274495" cy="465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09030-9B26-EE46-8FB3-952DCBBC44E7}"/>
              </a:ext>
            </a:extLst>
          </p:cNvPr>
          <p:cNvSpPr txBox="1"/>
          <p:nvPr/>
        </p:nvSpPr>
        <p:spPr>
          <a:xfrm>
            <a:off x="950059" y="6071046"/>
            <a:ext cx="4952213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Esri </a:t>
            </a:r>
            <a:r>
              <a:rPr lang="en-US" sz="1600" b="1" spc="30" dirty="0" err="1">
                <a:solidFill>
                  <a:schemeClr val="tx1">
                    <a:alpha val="35000"/>
                  </a:schemeClr>
                </a:solidFill>
              </a:rPr>
              <a:t>DEV</a:t>
            </a:r>
            <a:r>
              <a:rPr lang="en-US" sz="1600" spc="30" dirty="0" err="1">
                <a:solidFill>
                  <a:schemeClr val="tx1">
                    <a:alpha val="35000"/>
                  </a:schemeClr>
                </a:solidFill>
              </a:rPr>
              <a:t>Summit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spc="30" dirty="0">
                <a:solidFill>
                  <a:schemeClr val="tx1">
                    <a:alpha val="35000"/>
                  </a:schemeClr>
                </a:solidFill>
              </a:rPr>
              <a:t>Conference</a:t>
            </a:r>
            <a:r>
              <a:rPr lang="en-US" sz="1600" spc="30" dirty="0">
                <a:solidFill>
                  <a:schemeClr val="tx1">
                    <a:alpha val="35000"/>
                  </a:schemeClr>
                </a:solidFill>
              </a:rPr>
              <a:t>  |  Palm Springs, CA</a:t>
            </a:r>
            <a:endParaRPr lang="en-US" sz="1600" b="1" spc="30" dirty="0">
              <a:solidFill>
                <a:schemeClr val="tx1">
                  <a:alpha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426056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643218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Title 6">
            <a:extLst>
              <a:ext uri="{FF2B5EF4-FFF2-40B4-BE49-F238E27FC236}">
                <a16:creationId xmlns:a16="http://schemas.microsoft.com/office/drawing/2014/main" id="{FFD0B3E3-D173-4750-9738-ED696BA963CE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453328440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A3D28B1-2108-4664-9862-0E85A43AFB8B}"/>
              </a:ext>
            </a:extLst>
          </p:cNvPr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61C093-CDBF-4EE6-B357-359D9E5FD7B8}"/>
                </a:ext>
              </a:extLst>
            </p:cNvPr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D0E6AE-CED4-4390-A51C-7FB556A58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DA73304-F696-4412-AD0E-B939C0CE7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CC81E-3F05-43AC-A618-08056D756DF3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4A600-EA12-48A7-9AD8-C7929D205DE0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01DD1-DE4A-442B-8270-DCC01CDC1C36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B90B06ED-2805-4DF2-A75E-E1BE1CBF8132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D2CD49-EC3E-43B6-A9A9-C51BD728B18C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9877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C620FD0-A2D8-419E-9212-91895C1FC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F2981F6A-F93E-473C-B5E8-CB40C6E9F6D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F00CB3-C58B-4B27-A9D2-80AAC579636E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6223F03-81D9-4040-ADE1-090381952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AE0F93-9B35-4960-940E-76122C0303EE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D3FEF-05A6-4AE6-AA7B-8F31187EB36A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E94B66-0741-4244-BBDD-3B1426DAF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958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5F806691-DA1D-41EE-BEF4-BC0059C05210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A67638-5512-44C7-BA98-746E4DC6B9CE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C76EE9E-4888-44B5-8F66-257671776666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D60E82-7FB0-4348-AE48-C0043DEBB5A3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5" name="Title 6">
            <a:extLst>
              <a:ext uri="{FF2B5EF4-FFF2-40B4-BE49-F238E27FC236}">
                <a16:creationId xmlns:a16="http://schemas.microsoft.com/office/drawing/2014/main" id="{26774207-333B-4DFA-ADC1-34CAF99244C4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B3AE2-385C-4787-83CD-F24993AC5D4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BA1667-8EB9-4498-AD35-727FB197A2BA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F7F9FD-613F-4C5B-B361-A7B231BADE83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899626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Hands on demos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Three use cases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3833618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26859"/>
            <a:ext cx="4527741" cy="15388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 in a city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Demo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0C405-02F6-4247-9471-D624336C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1" y="1902634"/>
            <a:ext cx="6269866" cy="30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8166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Smart mapping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Demo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1FDB0-661F-40AF-88D7-F495508B7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" y="1619250"/>
            <a:ext cx="6255436" cy="33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0122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10109C-E1C6-4A06-AB80-22FCE86EED82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09226A-1E79-4658-9281-6FC86D3C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28" y="3718147"/>
            <a:ext cx="3340108" cy="2389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470B45-DC22-421E-8DEB-D8C92B1D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626" y="842962"/>
            <a:ext cx="5517769" cy="25215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6E27E5-D895-4CDF-9AE1-762EA010D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13" y="611145"/>
            <a:ext cx="5050619" cy="2952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1326D-3EF2-4CBA-9032-AF4C5DFE2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338" y="3835704"/>
            <a:ext cx="2966306" cy="227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7117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FE3F0F5-7880-4CB4-9AAE-7B9EBBEAD8F3}"/>
              </a:ext>
            </a:extLst>
          </p:cNvPr>
          <p:cNvSpPr txBox="1">
            <a:spLocks/>
          </p:cNvSpPr>
          <p:nvPr/>
        </p:nvSpPr>
        <p:spPr>
          <a:xfrm>
            <a:off x="1421421" y="3479192"/>
            <a:ext cx="4243756" cy="46308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Kristian Ekenes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FF972BC-E3B8-4E15-82A2-E5DD9D62C9BD}"/>
              </a:ext>
            </a:extLst>
          </p:cNvPr>
          <p:cNvSpPr txBox="1">
            <a:spLocks/>
          </p:cNvSpPr>
          <p:nvPr/>
        </p:nvSpPr>
        <p:spPr>
          <a:xfrm>
            <a:off x="6729042" y="3506680"/>
            <a:ext cx="4360990" cy="50408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Raluca Nicola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F0BF8-FB8D-4DFC-BD3C-28CC57227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845" y="975128"/>
            <a:ext cx="2173532" cy="2173532"/>
          </a:xfrm>
          <a:prstGeom prst="rect">
            <a:avLst/>
          </a:prstGeom>
        </p:spPr>
      </p:pic>
      <p:pic>
        <p:nvPicPr>
          <p:cNvPr id="13" name="Graphic 12" descr="Laptop">
            <a:extLst>
              <a:ext uri="{FF2B5EF4-FFF2-40B4-BE49-F238E27FC236}">
                <a16:creationId xmlns:a16="http://schemas.microsoft.com/office/drawing/2014/main" id="{07289D62-64D4-4CB7-A92E-A1D7B611F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1516" y="4036200"/>
            <a:ext cx="372215" cy="37221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8F5E9E9-8948-468C-8455-47CC91421FFC}"/>
              </a:ext>
            </a:extLst>
          </p:cNvPr>
          <p:cNvSpPr txBox="1">
            <a:spLocks/>
          </p:cNvSpPr>
          <p:nvPr/>
        </p:nvSpPr>
        <p:spPr>
          <a:xfrm>
            <a:off x="7314096" y="4026434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A59092A-EF6A-4E78-AD4F-C385CBAA428F}"/>
              </a:ext>
            </a:extLst>
          </p:cNvPr>
          <p:cNvSpPr txBox="1">
            <a:spLocks/>
          </p:cNvSpPr>
          <p:nvPr/>
        </p:nvSpPr>
        <p:spPr>
          <a:xfrm>
            <a:off x="7314096" y="5032196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Zurich, Switzerland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417E8C5-74A9-42DF-A020-D9198A53D765}"/>
              </a:ext>
            </a:extLst>
          </p:cNvPr>
          <p:cNvSpPr txBox="1">
            <a:spLocks/>
          </p:cNvSpPr>
          <p:nvPr/>
        </p:nvSpPr>
        <p:spPr>
          <a:xfrm>
            <a:off x="7314096" y="4523192"/>
            <a:ext cx="4444151" cy="3946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3D</a:t>
            </a:r>
          </a:p>
        </p:txBody>
      </p:sp>
      <p:pic>
        <p:nvPicPr>
          <p:cNvPr id="22" name="Graphic 21" descr="Marker">
            <a:extLst>
              <a:ext uri="{FF2B5EF4-FFF2-40B4-BE49-F238E27FC236}">
                <a16:creationId xmlns:a16="http://schemas.microsoft.com/office/drawing/2014/main" id="{78FECAFC-8501-47BE-844D-76BACD070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3677" y="4992178"/>
            <a:ext cx="427892" cy="427892"/>
          </a:xfrm>
          <a:prstGeom prst="rect">
            <a:avLst/>
          </a:prstGeom>
        </p:spPr>
      </p:pic>
      <p:pic>
        <p:nvPicPr>
          <p:cNvPr id="24" name="Graphic 23" descr="Tools">
            <a:extLst>
              <a:ext uri="{FF2B5EF4-FFF2-40B4-BE49-F238E27FC236}">
                <a16:creationId xmlns:a16="http://schemas.microsoft.com/office/drawing/2014/main" id="{E48C3327-7A25-4CD0-8CAF-0458BFF53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8190" y="4550031"/>
            <a:ext cx="338867" cy="338867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5C4C8ADF-4603-4A82-8DF9-E5BAA3836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957" y="4009454"/>
            <a:ext cx="372215" cy="372215"/>
          </a:xfrm>
          <a:prstGeom prst="rect">
            <a:avLst/>
          </a:prstGeom>
        </p:spPr>
      </p:pic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20B8EB3-DD17-4585-B536-639C9A581AB7}"/>
              </a:ext>
            </a:extLst>
          </p:cNvPr>
          <p:cNvSpPr txBox="1">
            <a:spLocks/>
          </p:cNvSpPr>
          <p:nvPr/>
        </p:nvSpPr>
        <p:spPr>
          <a:xfrm>
            <a:off x="2088537" y="3999688"/>
            <a:ext cx="4349267" cy="45606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Product Engineer JS API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6E9C8B38-C8A3-4A82-9760-A243548B44F7}"/>
              </a:ext>
            </a:extLst>
          </p:cNvPr>
          <p:cNvSpPr txBox="1">
            <a:spLocks/>
          </p:cNvSpPr>
          <p:nvPr/>
        </p:nvSpPr>
        <p:spPr>
          <a:xfrm>
            <a:off x="2088537" y="5157849"/>
            <a:ext cx="4501662" cy="50008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Redlands, California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0B0882-2A11-4E78-A3F5-A88150AA5235}"/>
              </a:ext>
            </a:extLst>
          </p:cNvPr>
          <p:cNvSpPr txBox="1">
            <a:spLocks/>
          </p:cNvSpPr>
          <p:nvPr/>
        </p:nvSpPr>
        <p:spPr>
          <a:xfrm>
            <a:off x="2088537" y="4496446"/>
            <a:ext cx="4444151" cy="69045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b="0" dirty="0"/>
              <a:t>Data visualization, Smart Mapping, Arcade</a:t>
            </a:r>
          </a:p>
        </p:txBody>
      </p:sp>
      <p:pic>
        <p:nvPicPr>
          <p:cNvPr id="30" name="Graphic 29" descr="Marker">
            <a:extLst>
              <a:ext uri="{FF2B5EF4-FFF2-40B4-BE49-F238E27FC236}">
                <a16:creationId xmlns:a16="http://schemas.microsoft.com/office/drawing/2014/main" id="{FDE9B4C5-721A-4D88-8CFD-02B0741552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88118" y="5117831"/>
            <a:ext cx="427892" cy="427892"/>
          </a:xfrm>
          <a:prstGeom prst="rect">
            <a:avLst/>
          </a:prstGeom>
        </p:spPr>
      </p:pic>
      <p:pic>
        <p:nvPicPr>
          <p:cNvPr id="31" name="Graphic 30" descr="Tools">
            <a:extLst>
              <a:ext uri="{FF2B5EF4-FFF2-40B4-BE49-F238E27FC236}">
                <a16:creationId xmlns:a16="http://schemas.microsoft.com/office/drawing/2014/main" id="{F4B2CBFA-EC06-4E3E-8010-9726DFA08F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631" y="4523285"/>
            <a:ext cx="338867" cy="338867"/>
          </a:xfrm>
          <a:prstGeom prst="rect">
            <a:avLst/>
          </a:prstGeom>
        </p:spPr>
      </p:pic>
      <p:pic>
        <p:nvPicPr>
          <p:cNvPr id="1026" name="Picture 2" descr="https://avatars1.githubusercontent.com/u/11429922?s=460&amp;v=4">
            <a:extLst>
              <a:ext uri="{FF2B5EF4-FFF2-40B4-BE49-F238E27FC236}">
                <a16:creationId xmlns:a16="http://schemas.microsoft.com/office/drawing/2014/main" id="{7B6749D9-DEBE-4CB4-BFEA-EFAB5091C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015" y="974723"/>
            <a:ext cx="2186353" cy="21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84006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Urban development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Demo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65325-01F5-48E0-9045-441E82B46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6" y="1916595"/>
            <a:ext cx="5914281" cy="30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2284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General overview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451575"/>
            <a:ext cx="6632870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 and 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5508603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7212A-06C1-400D-A46A-1CEBD00CB93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1AB5EFB-DA03-4D46-B5B5-D4DAE2EC392D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 descr="Screen Shot 2016-06-21 at 1.37.56 PM.png">
            <a:extLst>
              <a:ext uri="{FF2B5EF4-FFF2-40B4-BE49-F238E27FC236}">
                <a16:creationId xmlns:a16="http://schemas.microsoft.com/office/drawing/2014/main" id="{FAEA78C9-E548-490B-9590-0E1251ADEF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10" name="Picture 9" descr="Screen Shot 2016-06-21 at 1.41.15 PM.png">
            <a:extLst>
              <a:ext uri="{FF2B5EF4-FFF2-40B4-BE49-F238E27FC236}">
                <a16:creationId xmlns:a16="http://schemas.microsoft.com/office/drawing/2014/main" id="{FDA0D77E-F76C-4154-8670-61C72B7C6A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11" name="Picture 10" descr="Screen Shot 2016-06-21 at 1.38.45 PM.png">
            <a:extLst>
              <a:ext uri="{FF2B5EF4-FFF2-40B4-BE49-F238E27FC236}">
                <a16:creationId xmlns:a16="http://schemas.microsoft.com/office/drawing/2014/main" id="{7FC9C0FB-F3D5-4F4A-AC1C-8311F76240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6466961-401F-49BD-B84F-0208F75D95F9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32A3872-E59D-4C0A-9579-904763596B4E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58516FFE-5357-4C10-AC3D-4824F66D5D17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0" name="Picture 19" descr="Screen Shot 2016-06-21 at 3.51.55 PM.png">
            <a:extLst>
              <a:ext uri="{FF2B5EF4-FFF2-40B4-BE49-F238E27FC236}">
                <a16:creationId xmlns:a16="http://schemas.microsoft.com/office/drawing/2014/main" id="{AFC780B1-A6D7-4498-A5B6-848C3E907D4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2718695B-2779-4E0D-96B5-1CD9A98303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729AB17F-C205-48AC-A5EA-B38770D0501D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56FF1-7CEF-45EC-B4D6-1A7B04CC98A6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70350B69-A6EA-4529-81BD-6E9264713424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B0FDC091-B658-4B4E-A277-B639CDC29B06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EB771A5-493A-41CB-B026-12EEF0226EF3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7" name="Picture 36" descr="Screen Shot 2016-06-08 at 12.38.12 PM.png">
            <a:extLst>
              <a:ext uri="{FF2B5EF4-FFF2-40B4-BE49-F238E27FC236}">
                <a16:creationId xmlns:a16="http://schemas.microsoft.com/office/drawing/2014/main" id="{71D52B4A-E407-4D1C-8D1C-447DDE6549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8" name="Picture 37" descr="Screen Shot 2016-06-08 at 12.54.25 PM.png">
            <a:extLst>
              <a:ext uri="{FF2B5EF4-FFF2-40B4-BE49-F238E27FC236}">
                <a16:creationId xmlns:a16="http://schemas.microsoft.com/office/drawing/2014/main" id="{367B94A0-A150-4FF7-9E1F-76F214CFBD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1FD74C-AD62-40DB-AEF8-5F5309B54776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61A0E60-13A0-40AA-93F8-D621488B8764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0FCEA025-ACF9-4FE2-BD49-3726ACDFEFBF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54" name="Content Placeholder 4">
            <a:extLst>
              <a:ext uri="{FF2B5EF4-FFF2-40B4-BE49-F238E27FC236}">
                <a16:creationId xmlns:a16="http://schemas.microsoft.com/office/drawing/2014/main" id="{D9DA09D3-6812-4E00-8E8B-41C0DD3B94D7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55" name="Content Placeholder 4">
            <a:extLst>
              <a:ext uri="{FF2B5EF4-FFF2-40B4-BE49-F238E27FC236}">
                <a16:creationId xmlns:a16="http://schemas.microsoft.com/office/drawing/2014/main" id="{CFB130EE-49E8-44A3-810A-3FC24C688428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4" name="Title 8">
            <a:extLst>
              <a:ext uri="{FF2B5EF4-FFF2-40B4-BE49-F238E27FC236}">
                <a16:creationId xmlns:a16="http://schemas.microsoft.com/office/drawing/2014/main" id="{890884C7-F855-45F2-A659-49A1522E0ABB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3135071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CA547C5-CBD4-429B-80CD-C6170A8DA01E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46" name="Content Placeholder 4">
            <a:extLst>
              <a:ext uri="{FF2B5EF4-FFF2-40B4-BE49-F238E27FC236}">
                <a16:creationId xmlns:a16="http://schemas.microsoft.com/office/drawing/2014/main" id="{1393D620-8B17-4A77-A8BB-6312407880C5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AF551B-9D40-4050-AAFF-E1C22A08D1D2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414734E-9967-4990-922E-B84FA2AD3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2643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Renderers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0F94DA5-FD94-469D-99C2-921A99E0108C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A550975-ECAF-48DD-9373-C28F8B5D1B2C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3C877E2-1A3D-45A0-9EB6-A1FCB25778FA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15" name="Picture 14" descr="Screen Shot 2017-07-01 at 4.11.57 PM.png">
            <a:extLst>
              <a:ext uri="{FF2B5EF4-FFF2-40B4-BE49-F238E27FC236}">
                <a16:creationId xmlns:a16="http://schemas.microsoft.com/office/drawing/2014/main" id="{33C6ECD6-335A-4F3F-BB23-A8A1EA810B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BE7629-BE45-416C-BE80-4064E1C06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B90932-04A5-4B83-B578-14EC32170F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0964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EC03E51-A41B-4FF0-81B6-8EFAA9952A4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9B3DB0FB-FBFC-4840-A77F-E9ABEBB0FB18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3B9F6872-2319-49E8-A55C-5CDFAAC6C9B1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860294CE-0984-4879-92BE-40ED25257DA0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DDB79828-2F21-4CFF-9233-E33A551E5217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5BC812-DAAC-4477-86EA-CF0BB592A74D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C7FB29-E2EE-4CC7-B9B7-BA5AE60EA1BA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687BEAC-C401-45C7-B668-592205329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561CF6C-2A43-4CB5-B69E-0DEB1D67A8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69BE796-F3B8-4181-9487-3A61CA65D6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47" name="Picture 46" descr="Screen Shot 2016-06-21 at 5.38.08 PM.png">
            <a:extLst>
              <a:ext uri="{FF2B5EF4-FFF2-40B4-BE49-F238E27FC236}">
                <a16:creationId xmlns:a16="http://schemas.microsoft.com/office/drawing/2014/main" id="{D6A0136F-D8FC-4B7B-AFED-A023C3C62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7C99542-0D90-4184-98AF-48EC574972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1157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5" y="1451575"/>
            <a:ext cx="8526721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Sneak peak into the future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8088097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Edge rendering – already in 4.7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8714E-DC04-4CC1-9BB8-594BC35D2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898" y="1658998"/>
            <a:ext cx="7533103" cy="4241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DE503C-658C-4C8B-9859-63CDA2674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5412" y="1658999"/>
            <a:ext cx="2391510" cy="2061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D29E22-7916-4DC8-877C-874E721EB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4651" y="3875172"/>
            <a:ext cx="2342271" cy="2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3024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Lighting conditions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0E638-A546-4329-9278-A067E611D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26" y="1443789"/>
            <a:ext cx="5619523" cy="3609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2BCDB-10D0-4739-B58B-574785E8C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43789"/>
            <a:ext cx="5879407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81019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9283"/>
            <a:chOff x="0" y="-1284"/>
            <a:chExt cx="12192000" cy="6859283"/>
          </a:xfrm>
          <a:effectLst/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6BEAC7"/>
                </a:gs>
                <a:gs pos="85000">
                  <a:srgbClr val="0192FF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Line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6C5B0-3598-45D7-9011-EA40D5F41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16" y="2680800"/>
            <a:ext cx="3632927" cy="21858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176E00-877F-42DB-BDC8-1315F9A5D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45" y="2694366"/>
            <a:ext cx="3045661" cy="2148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6DA132-CFC1-4B82-8FCC-8FB049DDD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4" y="2680800"/>
            <a:ext cx="4068793" cy="21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658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78A5033-F735-5A47-8683-CC87165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116756"/>
            <a:ext cx="10826496" cy="1846659"/>
          </a:xfrm>
        </p:spPr>
        <p:txBody>
          <a:bodyPr/>
          <a:lstStyle/>
          <a:p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>
                <a:solidFill>
                  <a:schemeClr val="bg2">
                    <a:lumMod val="75000"/>
                  </a:schemeClr>
                </a:solidFill>
              </a:rPr>
              <a:t>in a meaningful way </a:t>
            </a:r>
            <a:r>
              <a:rPr lang="en-US" sz="4000" b="0" dirty="0">
                <a:solidFill>
                  <a:schemeClr val="accent5">
                    <a:lumMod val="75000"/>
                  </a:schemeClr>
                </a:solidFill>
              </a:rPr>
              <a:t>in 3D</a:t>
            </a:r>
            <a:br>
              <a:rPr lang="en-US" sz="4000" b="0" dirty="0"/>
            </a:br>
            <a:r>
              <a:rPr lang="en-US" sz="4000" b="0" dirty="0">
                <a:solidFill>
                  <a:srgbClr val="4D857C"/>
                </a:solidFill>
              </a:rPr>
              <a:t>using ArcGIS API for JavaScript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01812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76A36B-DC9C-E341-8E6E-81A24FA8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2"/>
            <a:ext cx="12188952" cy="68591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1438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A10F0-4471-4CBE-9270-F167B59B8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CA460-FDC9-47D8-A5C8-823089AE4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F4739F-2C4E-4208-9A7E-4CCF8E27F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316068-F470-4829-A2FB-D8197BB2E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49E424-9A4C-4CEE-BC56-8A79E67E6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256CB3-A360-466B-9472-D8E0DEA04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BFB055-DC5C-471A-A79B-5B262F3BD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0E6AF9-BB33-4B69-8233-D6A22118BD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4F6272-472B-4EC9-ADD0-F7BBC9C4E2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7918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 in a city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0C405-02F6-4247-9471-D624336C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4" y="1303215"/>
            <a:ext cx="10656921" cy="51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3018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City thematic visualization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2F726-4880-44E9-BAD4-234C532C2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95" y="1076827"/>
            <a:ext cx="10196762" cy="5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293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F86C5F-8C3F-5147-8A8D-85B7C3B19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4"/>
            <a:ext cx="12188952" cy="686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Urban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02952-1404-47E1-A090-6307F107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39" y="1353333"/>
            <a:ext cx="10240800" cy="52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277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BBCF88-B562-0345-84E6-450BC6E22529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6BEAC7"/>
              </a:gs>
              <a:gs pos="85000">
                <a:srgbClr val="0192FF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EEAE261-5AD1-48DB-940C-3D0020F6D968}"/>
              </a:ext>
            </a:extLst>
          </p:cNvPr>
          <p:cNvSpPr txBox="1">
            <a:spLocks/>
          </p:cNvSpPr>
          <p:nvPr/>
        </p:nvSpPr>
        <p:spPr>
          <a:xfrm>
            <a:off x="379451" y="2021532"/>
            <a:ext cx="2787015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Visualization API </a:t>
            </a:r>
          </a:p>
          <a:p>
            <a:r>
              <a:rPr lang="en-US" b="0" dirty="0"/>
              <a:t>- basics -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42EE-5ED4-42F4-A065-D5CD76812EA3}"/>
              </a:ext>
            </a:extLst>
          </p:cNvPr>
          <p:cNvSpPr/>
          <p:nvPr/>
        </p:nvSpPr>
        <p:spPr bwMode="auto">
          <a:xfrm>
            <a:off x="1154430" y="3810000"/>
            <a:ext cx="1143000" cy="2107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5 min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622B3-6ADA-4B85-84F7-3A978C1BDA9A}"/>
              </a:ext>
            </a:extLst>
          </p:cNvPr>
          <p:cNvSpPr/>
          <p:nvPr/>
        </p:nvSpPr>
        <p:spPr bwMode="auto">
          <a:xfrm>
            <a:off x="2361894" y="3805106"/>
            <a:ext cx="4572000" cy="2107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20 min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C80BB-87F2-4631-91DB-B46D846881C5}"/>
              </a:ext>
            </a:extLst>
          </p:cNvPr>
          <p:cNvSpPr/>
          <p:nvPr/>
        </p:nvSpPr>
        <p:spPr bwMode="auto">
          <a:xfrm>
            <a:off x="7007682" y="3810000"/>
            <a:ext cx="2286000" cy="2107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10 min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4A7B63A1-E2D0-4B36-96F4-AFD6F29F80CA}"/>
              </a:ext>
            </a:extLst>
          </p:cNvPr>
          <p:cNvSpPr txBox="1">
            <a:spLocks/>
          </p:cNvSpPr>
          <p:nvPr/>
        </p:nvSpPr>
        <p:spPr>
          <a:xfrm>
            <a:off x="2794037" y="798476"/>
            <a:ext cx="3878579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Three use cases </a:t>
            </a:r>
          </a:p>
          <a:p>
            <a:r>
              <a:rPr lang="en-US" b="0" dirty="0"/>
              <a:t>- hands on demos -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137DCCA2-68E0-45FC-A456-99104B3A7317}"/>
              </a:ext>
            </a:extLst>
          </p:cNvPr>
          <p:cNvSpPr txBox="1">
            <a:spLocks/>
          </p:cNvSpPr>
          <p:nvPr/>
        </p:nvSpPr>
        <p:spPr>
          <a:xfrm>
            <a:off x="6370716" y="2236975"/>
            <a:ext cx="3547107" cy="80021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Symbols &amp; renderers </a:t>
            </a:r>
          </a:p>
          <a:p>
            <a:r>
              <a:rPr lang="en-US" b="0" dirty="0"/>
              <a:t>- general overview -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B1799-529E-4165-AC4A-15D15090C94A}"/>
              </a:ext>
            </a:extLst>
          </p:cNvPr>
          <p:cNvCxnSpPr>
            <a:cxnSpLocks/>
          </p:cNvCxnSpPr>
          <p:nvPr/>
        </p:nvCxnSpPr>
        <p:spPr bwMode="auto">
          <a:xfrm>
            <a:off x="1732952" y="2971800"/>
            <a:ext cx="0" cy="83820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00513BC-C8BD-4489-9DA3-309A0A9148D0}"/>
              </a:ext>
            </a:extLst>
          </p:cNvPr>
          <p:cNvCxnSpPr>
            <a:cxnSpLocks/>
          </p:cNvCxnSpPr>
          <p:nvPr/>
        </p:nvCxnSpPr>
        <p:spPr bwMode="auto">
          <a:xfrm flipH="1">
            <a:off x="841412" y="2971800"/>
            <a:ext cx="1813560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72C1DB-8CB9-472C-9E93-1B06B81B2F5C}"/>
              </a:ext>
            </a:extLst>
          </p:cNvPr>
          <p:cNvCxnSpPr>
            <a:cxnSpLocks/>
          </p:cNvCxnSpPr>
          <p:nvPr/>
        </p:nvCxnSpPr>
        <p:spPr bwMode="auto">
          <a:xfrm>
            <a:off x="4588045" y="1736957"/>
            <a:ext cx="0" cy="2057803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202740-2003-4B4B-8083-EFF431FFE1CF}"/>
              </a:ext>
            </a:extLst>
          </p:cNvPr>
          <p:cNvCxnSpPr>
            <a:cxnSpLocks/>
          </p:cNvCxnSpPr>
          <p:nvPr/>
        </p:nvCxnSpPr>
        <p:spPr bwMode="auto">
          <a:xfrm flipH="1">
            <a:off x="2954059" y="1736957"/>
            <a:ext cx="3381374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C4F2C28-A67F-417C-B282-9578821F8AAE}"/>
              </a:ext>
            </a:extLst>
          </p:cNvPr>
          <p:cNvCxnSpPr>
            <a:cxnSpLocks/>
          </p:cNvCxnSpPr>
          <p:nvPr/>
        </p:nvCxnSpPr>
        <p:spPr bwMode="auto">
          <a:xfrm>
            <a:off x="8094740" y="3215640"/>
            <a:ext cx="0" cy="59436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160E2E-989D-450E-9499-2C10102834C9}"/>
              </a:ext>
            </a:extLst>
          </p:cNvPr>
          <p:cNvCxnSpPr>
            <a:cxnSpLocks/>
          </p:cNvCxnSpPr>
          <p:nvPr/>
        </p:nvCxnSpPr>
        <p:spPr bwMode="auto">
          <a:xfrm flipH="1">
            <a:off x="6681230" y="3215640"/>
            <a:ext cx="2838448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09DD523-AC86-44C3-A742-01EA73E92AB0}"/>
              </a:ext>
            </a:extLst>
          </p:cNvPr>
          <p:cNvSpPr/>
          <p:nvPr/>
        </p:nvSpPr>
        <p:spPr bwMode="auto">
          <a:xfrm>
            <a:off x="9434650" y="3800402"/>
            <a:ext cx="1143000" cy="2107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5 min</a:t>
            </a:r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C15F9FAB-741E-4440-B5A8-83FDFA5BD301}"/>
              </a:ext>
            </a:extLst>
          </p:cNvPr>
          <p:cNvSpPr txBox="1">
            <a:spLocks/>
          </p:cNvSpPr>
          <p:nvPr/>
        </p:nvSpPr>
        <p:spPr>
          <a:xfrm>
            <a:off x="8275302" y="811230"/>
            <a:ext cx="3547107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Sneak peak into the future</a:t>
            </a:r>
            <a:endParaRPr lang="en-US" b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BD33A5-C4EF-4E59-BB12-FFC77F76FCE8}"/>
              </a:ext>
            </a:extLst>
          </p:cNvPr>
          <p:cNvCxnSpPr>
            <a:cxnSpLocks/>
          </p:cNvCxnSpPr>
          <p:nvPr/>
        </p:nvCxnSpPr>
        <p:spPr bwMode="auto">
          <a:xfrm>
            <a:off x="10006150" y="1785001"/>
            <a:ext cx="0" cy="2020105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EBAE0C-0181-4B02-ADA5-F4370C0CDEC7}"/>
              </a:ext>
            </a:extLst>
          </p:cNvPr>
          <p:cNvCxnSpPr>
            <a:cxnSpLocks/>
          </p:cNvCxnSpPr>
          <p:nvPr/>
        </p:nvCxnSpPr>
        <p:spPr bwMode="auto">
          <a:xfrm flipH="1">
            <a:off x="8585816" y="1789895"/>
            <a:ext cx="2838448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621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944660-542C-6E46-A446-EAB6A79A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35"/>
            <a:ext cx="12188952" cy="6863435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82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Basic patterns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Visualization API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2746079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31CC4743-1CD8-4E65-B9C9-B2D97D941F63"/>
    <ds:schemaRef ds:uri="http://schemas.microsoft.com/sharepoint/v3"/>
    <ds:schemaRef ds:uri="http://purl.org/dc/terms/"/>
    <ds:schemaRef ds:uri="http://schemas.microsoft.com/sharepoint/v3/field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1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1DD45739-5A11-4470-9CFE-9FE0F8B3B077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9DFD1C86-1EB4-4C12-A4D7-0D79811B58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573</Words>
  <Application>Microsoft Macintosh PowerPoint</Application>
  <PresentationFormat>Widescreen</PresentationFormat>
  <Paragraphs>204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ＭＳ Ｐゴシック</vt:lpstr>
      <vt:lpstr>Arial</vt:lpstr>
      <vt:lpstr>Avenir LT Std 55 Roman</vt:lpstr>
      <vt:lpstr>Avenir LT Std 65 Medium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PowerPoint Presentation</vt:lpstr>
      <vt:lpstr>Discover how to visualize geodata  in a meaningful way in 3D using ArcGIS API for JavaScript</vt:lpstr>
      <vt:lpstr>PowerPoint Presentation</vt:lpstr>
      <vt:lpstr>Points of interest in a city</vt:lpstr>
      <vt:lpstr>City thematic visualization</vt:lpstr>
      <vt:lpstr>Urban development</vt:lpstr>
      <vt:lpstr>PowerPoint Presentation</vt:lpstr>
      <vt:lpstr>Visualization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use cases</vt:lpstr>
      <vt:lpstr>Points of interest in a city</vt:lpstr>
      <vt:lpstr>Smart mapping</vt:lpstr>
      <vt:lpstr>PowerPoint Presentation</vt:lpstr>
      <vt:lpstr>Urban development</vt:lpstr>
      <vt:lpstr>Symbols and Renderers</vt:lpstr>
      <vt:lpstr>PowerPoint Presentation</vt:lpstr>
      <vt:lpstr>Symbols</vt:lpstr>
      <vt:lpstr>Renderers</vt:lpstr>
      <vt:lpstr>Multivariate mapping with visual variables</vt:lpstr>
      <vt:lpstr>Sneak peak into the future</vt:lpstr>
      <vt:lpstr>Edge rendering – already in 4.7</vt:lpstr>
      <vt:lpstr>Lighting conditions</vt:lpstr>
      <vt:lpstr>Line styles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:description/>
  <cp:lastModifiedBy/>
  <cp:revision>1</cp:revision>
  <dcterms:created xsi:type="dcterms:W3CDTF">2018-01-02T19:19:05Z</dcterms:created>
  <dcterms:modified xsi:type="dcterms:W3CDTF">2018-03-12T18:54:59Z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